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66" r:id="rId7"/>
    <p:sldId id="260" r:id="rId8"/>
    <p:sldId id="261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93FA72-4427-45CB-9504-9F23E529EB64}" type="datetimeFigureOut">
              <a:rPr lang="cs-CZ" smtClean="0"/>
              <a:pPr/>
              <a:t>25.8.2014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cs-CZ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3FA72-4427-45CB-9504-9F23E529EB64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EE9B-A184-4B1B-AEFC-D4D9C1AFF2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BA93FA72-4427-45CB-9504-9F23E529EB64}" type="datetimeFigureOut">
              <a:rPr lang="cs-CZ" smtClean="0"/>
              <a:pPr/>
              <a:t>25.8.2014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cs-CZ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BDEE9B-A184-4B1B-AEFC-D4D9C1AFF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2. setkání pracovních skupin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„Podnikání a cestovní ruch“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</a:t>
            </a:r>
            <a:br>
              <a:rPr lang="cs-CZ" dirty="0" smtClean="0"/>
            </a:br>
            <a:r>
              <a:rPr lang="cs-CZ" dirty="0" smtClean="0"/>
              <a:t>„Veřejná infrastruktura v cestovní ruchu“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3600" u="sng" dirty="0" smtClean="0"/>
              <a:t>Zvýšení </a:t>
            </a:r>
            <a:r>
              <a:rPr lang="cs-CZ" sz="3600" u="sng" dirty="0" err="1" smtClean="0"/>
              <a:t>aktraktivnosti</a:t>
            </a:r>
            <a:r>
              <a:rPr lang="cs-CZ" sz="3600" u="sng" dirty="0" smtClean="0"/>
              <a:t> Podřipska budováním a modernizací </a:t>
            </a:r>
            <a:r>
              <a:rPr lang="cs-CZ" sz="3600" b="1" u="sng" dirty="0" smtClean="0"/>
              <a:t>veřejné infrastruktury a služeb cestovního ruchu</a:t>
            </a:r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Vybudování a zkvalitnění infrastruktury pro rozvoj vybraných forem cestovního ruchu (cykloturistika, vodní turistika, jezdecká turistika a ekoturistika) na území Podřipska (naučné stezky, </a:t>
            </a:r>
            <a:r>
              <a:rPr lang="cs-CZ" dirty="0" err="1" smtClean="0"/>
              <a:t>hipostezky</a:t>
            </a:r>
            <a:r>
              <a:rPr lang="cs-CZ" dirty="0" smtClean="0"/>
              <a:t>, cyklostezky, </a:t>
            </a:r>
            <a:r>
              <a:rPr lang="cs-CZ" dirty="0" err="1" smtClean="0"/>
              <a:t>singltreky</a:t>
            </a:r>
            <a:r>
              <a:rPr lang="cs-CZ" dirty="0" smtClean="0"/>
              <a:t>, přístaviště)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Výstavba, rekonstrukce a obnova objektů pro potřeby poznávací či zážitkové turistiky s důrazem na prezentaci historie, tradic či tradičních řemesel na Podřipsku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Rekonstrukce a revitalizace kulturních památek alespoň regionálního významu se záměrem využití pro cestovní ruch včetně návazné infrastruktury (např. muzea, informační centra, ubytování)</a:t>
            </a:r>
          </a:p>
        </p:txBody>
      </p:sp>
    </p:spTree>
    <p:extLst>
      <p:ext uri="{BB962C8B-B14F-4D97-AF65-F5344CB8AC3E}">
        <p14:creationId xmlns="" xmlns:p14="http://schemas.microsoft.com/office/powerpoint/2010/main" val="1378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</a:t>
            </a:r>
            <a:br>
              <a:rPr lang="cs-CZ" dirty="0" smtClean="0"/>
            </a:br>
            <a:r>
              <a:rPr lang="cs-CZ" dirty="0" smtClean="0"/>
              <a:t>„Marketing regionu“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cs-CZ" sz="3600" u="sng" dirty="0" smtClean="0"/>
              <a:t>Zlepšení </a:t>
            </a:r>
            <a:r>
              <a:rPr lang="cs-CZ" sz="3600" b="1" u="sng" dirty="0" smtClean="0"/>
              <a:t>marketingu regionu </a:t>
            </a:r>
            <a:r>
              <a:rPr lang="cs-CZ" sz="3600" u="sng" dirty="0" smtClean="0"/>
              <a:t>zvýšením informovanosti turistů a návštěvníků </a:t>
            </a:r>
          </a:p>
          <a:p>
            <a:pPr marL="0" indent="0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Zřízení, rozšíření a modernizace jednotného informačního systému v turistické destinaci Podřipsko ve vazbě na České středohoří a </a:t>
            </a:r>
            <a:r>
              <a:rPr lang="cs-CZ" dirty="0" err="1" smtClean="0"/>
              <a:t>Kokořínsko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Tvorba a distribuce propagačních a informačních materiálů a dalších marketingových nástrojů turistické destinace Podřipsko</a:t>
            </a:r>
          </a:p>
        </p:txBody>
      </p:sp>
    </p:spTree>
    <p:extLst>
      <p:ext uri="{BB962C8B-B14F-4D97-AF65-F5344CB8AC3E}">
        <p14:creationId xmlns="" xmlns:p14="http://schemas.microsoft.com/office/powerpoint/2010/main" val="1378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Souhrnná SWOT analýza</a:t>
            </a:r>
            <a:br>
              <a:rPr lang="cs-CZ" dirty="0" smtClean="0"/>
            </a:br>
            <a:r>
              <a:rPr lang="cs-CZ" dirty="0" smtClean="0"/>
              <a:t>Silné, slabé stránky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39061085"/>
              </p:ext>
            </p:extLst>
          </p:nvPr>
        </p:nvGraphicFramePr>
        <p:xfrm>
          <a:off x="0" y="1700808"/>
          <a:ext cx="9143999" cy="5157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016"/>
                <a:gridCol w="566157"/>
                <a:gridCol w="3509327"/>
                <a:gridCol w="352499"/>
              </a:tblGrid>
              <a:tr h="368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Silné stránky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B.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j-lt"/>
                        </a:rPr>
                        <a:t>Slabé stránky</a:t>
                      </a:r>
                      <a:endParaRPr lang="cs-CZ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B.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54890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Tradice rostlinné výroby (chmelařství, vinařství, ovocnářství, zelinářství)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 míra nezaměstnanosti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  <a:tr h="337164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Příznivé půdní a klimatické podmínky pro zemědělství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Nevyužitý potenciál řeky Labe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/>
                </a:tc>
              </a:tr>
              <a:tr h="654890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Přírodní a krajinný potenciál oblasti (Říp, Labe, CHKO </a:t>
                      </a:r>
                      <a:r>
                        <a:rPr lang="cs-CZ" sz="120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Kokořínsko</a:t>
                      </a:r>
                      <a:r>
                        <a:rPr lang="cs-CZ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Zchátralost a nevyužitelnost některých  památek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/>
                </a:tc>
              </a:tr>
              <a:tr h="367746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Existence Labské cyklotrasy č. 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Nízká míra podnikatelských aktivit v regionu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/>
                </a:tc>
              </a:tr>
              <a:tr h="645965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Kulturní a historický význam oblasti (Praotec Čech, historické centrum Roudnice nad Labem)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Nedostatečná síť </a:t>
                      </a:r>
                      <a:r>
                        <a:rPr lang="cs-CZ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cyklo</a:t>
                      </a: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turistických stezek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/>
                </a:tc>
              </a:tr>
              <a:tr h="372183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Tradice průmyslové výroby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Vysoký počet vyjíždějících mimo kraj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/>
                </a:tc>
              </a:tr>
              <a:tr h="645965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Dostatek velkých akcí navštěvovaných lidmi z ostatních regionů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Nižší podíl subjektů působících v oblasti služeb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/>
                </a:tc>
              </a:tr>
              <a:tr h="374427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Existence významných zdrojů nerostných surovin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Nevyužitý potenciál agroturistiky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/>
                </a:tc>
              </a:tr>
              <a:tr h="36774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Nedostatečná propagace regionu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/>
                </a:tc>
              </a:tr>
              <a:tr h="3677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Minimální členitost krajiny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136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Souhrnná SWOT analýza</a:t>
            </a:r>
            <a:br>
              <a:rPr lang="cs-CZ" dirty="0" smtClean="0"/>
            </a:br>
            <a:r>
              <a:rPr lang="cs-CZ" dirty="0" smtClean="0"/>
              <a:t>Příležitosti a hrozby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2838787"/>
              </p:ext>
            </p:extLst>
          </p:nvPr>
        </p:nvGraphicFramePr>
        <p:xfrm>
          <a:off x="0" y="2060848"/>
          <a:ext cx="9144000" cy="5047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2816"/>
                <a:gridCol w="397797"/>
                <a:gridCol w="4163214"/>
                <a:gridCol w="560173"/>
              </a:tblGrid>
              <a:tr h="305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Příležitosti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B.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Hrozby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B.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42728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místní produkce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úbytek ekonomických subjektů v důsledku nepříznivých podmínek pro podnikání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/>
                </a:tc>
              </a:tr>
              <a:tr h="542728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 potenciálu agroturistiky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Využívání kvalitních půd k nezemědělským účelům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/>
                </a:tc>
              </a:tr>
              <a:tr h="542728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 </a:t>
                      </a:r>
                      <a:r>
                        <a:rPr lang="cs-CZ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brownfields</a:t>
                      </a:r>
                      <a:endParaRPr lang="cs-CZ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Snižující se rentabilita tradiční zemědělské výroby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/>
                </a:tc>
              </a:tr>
              <a:tr h="304762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Obnova kulturních památek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úbytek pracovních míst v důsledku hospodářského útlumu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/>
                </a:tc>
              </a:tr>
              <a:tr h="542728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sítě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turistických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cyklostezek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snižování ekonomické síly obyvatel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/>
                </a:tc>
              </a:tr>
              <a:tr h="304762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Větší podpora podnikatelů ze strany obcí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Změny a složitá legislativa (narůstající byrokracie)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/>
                </a:tc>
              </a:tr>
              <a:tr h="304762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sociálního podnikání a sociálního zemědělství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chátrání a úbytek architektonických a urbanistických hodnot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/>
                </a:tc>
              </a:tr>
              <a:tr h="797069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 potenciálu řeky Labe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negativní vlivy průmyslu, intenzivního zemědělství a průjezdné dopravy na atraktivitu prostoru pro rozvoj rekreace a cestovního ruchu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/>
                </a:tc>
              </a:tr>
              <a:tr h="304762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Vzájemná spolupráce podnikatelů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Zvyšování daní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/>
                </a:tc>
              </a:tr>
              <a:tr h="304762">
                <a:tc>
                  <a:txBody>
                    <a:bodyPr/>
                    <a:lstStyle/>
                    <a:p>
                      <a:pPr marL="0" algn="just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Jednotná propagace regionu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28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412776"/>
            <a:ext cx="87129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Podřipsko v roce 2020</a:t>
            </a:r>
            <a:r>
              <a:rPr lang="cs-CZ" dirty="0"/>
              <a:t/>
            </a:r>
            <a:br>
              <a:rPr lang="cs-CZ" dirty="0"/>
            </a:br>
            <a:endParaRPr lang="cs-CZ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Region aktivních a vzdělaných obyvatel, kteří mají k dispozici široké spektrum sportovních a volnočasových zařízení, sociálních služeb a kvalitní a dostupné školství orientované na trh práce.</a:t>
            </a:r>
          </a:p>
          <a:p>
            <a:pPr algn="just"/>
            <a:endParaRPr lang="cs-CZ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Turisticky </a:t>
            </a:r>
            <a:r>
              <a:rPr lang="cs-CZ" sz="2400" dirty="0"/>
              <a:t>atraktivní region s funkční ekonomikou zaměřenou na využívání místních zdrojů, přírodního a kulturního dědictví</a:t>
            </a:r>
            <a:r>
              <a:rPr lang="cs-CZ" sz="2400" dirty="0" smtClean="0"/>
              <a:t>.</a:t>
            </a:r>
          </a:p>
          <a:p>
            <a:pPr algn="just"/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Region </a:t>
            </a:r>
            <a:r>
              <a:rPr lang="cs-CZ" sz="2400" dirty="0" smtClean="0"/>
              <a:t>s kvalitním životním prostředím, moderní a bezpečnou infrastrukturou umožňující způsoby dopravy šetrné k přírodě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986" y="15949"/>
            <a:ext cx="5987008" cy="1143000"/>
          </a:xfrm>
        </p:spPr>
        <p:txBody>
          <a:bodyPr/>
          <a:lstStyle/>
          <a:p>
            <a:r>
              <a:rPr lang="cs-CZ" dirty="0" smtClean="0"/>
              <a:t>VIZE STRATEGIE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987008" cy="1143000"/>
          </a:xfrm>
        </p:spPr>
        <p:txBody>
          <a:bodyPr/>
          <a:lstStyle/>
          <a:p>
            <a:r>
              <a:rPr lang="cs-CZ" dirty="0" smtClean="0"/>
              <a:t>VIZE STRATEGIE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44724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6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51520" y="1412776"/>
            <a:ext cx="8712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Oblast Podnikání a cestovního ruchu</a:t>
            </a:r>
            <a:r>
              <a:rPr lang="cs-CZ" dirty="0"/>
              <a:t/>
            </a:r>
            <a:br>
              <a:rPr lang="cs-CZ" dirty="0"/>
            </a:br>
            <a:endParaRPr lang="cs-CZ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Vytvářet nové pracovní příležitosti zejména s využitím místních </a:t>
            </a:r>
            <a:r>
              <a:rPr lang="cs-CZ" sz="2400" dirty="0" smtClean="0"/>
              <a:t>zdrojů, </a:t>
            </a:r>
            <a:r>
              <a:rPr lang="cs-CZ" sz="2400" dirty="0" smtClean="0"/>
              <a:t>rozvíjet potenciál Podřipska v </a:t>
            </a:r>
            <a:r>
              <a:rPr lang="cs-CZ" sz="2400" dirty="0" smtClean="0"/>
              <a:t>zemědělství a v oblasti </a:t>
            </a:r>
            <a:r>
              <a:rPr lang="cs-CZ" sz="2400" dirty="0" smtClean="0"/>
              <a:t>cestovního ruchu a zvýšit povědomí o Podřipsku jakožto cíli pro cestovní ruch v rámci Českého středohoří a </a:t>
            </a:r>
            <a:r>
              <a:rPr lang="cs-CZ" sz="2400" dirty="0" err="1" smtClean="0"/>
              <a:t>Kokořínska</a:t>
            </a:r>
            <a:r>
              <a:rPr lang="cs-CZ" sz="2400" dirty="0" smtClean="0"/>
              <a:t> 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0986" y="15949"/>
            <a:ext cx="5987008" cy="1143000"/>
          </a:xfrm>
        </p:spPr>
        <p:txBody>
          <a:bodyPr/>
          <a:lstStyle/>
          <a:p>
            <a:r>
              <a:rPr lang="cs-CZ" dirty="0" smtClean="0"/>
              <a:t>Strategický cíl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645455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</a:t>
            </a:r>
            <a:br>
              <a:rPr lang="cs-CZ" dirty="0" smtClean="0"/>
            </a:br>
            <a:r>
              <a:rPr lang="cs-CZ" dirty="0" smtClean="0"/>
              <a:t>„Zemědělci“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699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600" u="sng" dirty="0" smtClean="0"/>
              <a:t>Zvýšit konkurenceschopnost </a:t>
            </a:r>
            <a:r>
              <a:rPr lang="cs-CZ" sz="3600" b="1" u="sng" dirty="0" smtClean="0"/>
              <a:t>zemědělského</a:t>
            </a:r>
            <a:r>
              <a:rPr lang="cs-CZ" sz="3600" u="sng" dirty="0" smtClean="0"/>
              <a:t> sektoru s důrazem na zvyšování zájmu o místní produkty a zvyšování využití vedlejších produktů a surovin zemědělské produkce</a:t>
            </a:r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Podpora modernizace zemědělských a potravinářských podniků investicemi do staveb a technologií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Podpora odbytu kvalitních místních zemědělských produktů s důrazem na rozvoj společenského a komunitního života na Podřipsku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Podpora diverzifikace činností zemědělských podniků zejména do agroturistiky a výroby tvarovaných </a:t>
            </a:r>
            <a:r>
              <a:rPr lang="cs-CZ" dirty="0" err="1" smtClean="0"/>
              <a:t>biopaliv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1924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 prioritní</a:t>
            </a:r>
            <a:br>
              <a:rPr lang="cs-CZ" dirty="0" smtClean="0"/>
            </a:br>
            <a:r>
              <a:rPr lang="cs-CZ" dirty="0" smtClean="0"/>
              <a:t>„Ostatní podniky“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u="sng" dirty="0" smtClean="0"/>
              <a:t>Zvýšit konkurenceschopnost </a:t>
            </a:r>
            <a:r>
              <a:rPr lang="cs-CZ" sz="3600" b="1" u="sng" dirty="0" smtClean="0"/>
              <a:t>ostatních malých a středních podnikatelů</a:t>
            </a:r>
            <a:r>
              <a:rPr lang="cs-CZ" sz="3600" u="sng" dirty="0" smtClean="0"/>
              <a:t> s důrazem na podporu marketingu místních podnikatelů a na zvyšování energetické účinnosti podnikání </a:t>
            </a:r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Podpora zakládání a rozvoje lesnických a dřevozpracujících podniků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Podpora ostatních malých a středních podnikatelů s důrazem na marketing a zvyšování energetické účinnosti podnikání </a:t>
            </a:r>
          </a:p>
        </p:txBody>
      </p:sp>
    </p:spTree>
    <p:extLst>
      <p:ext uri="{BB962C8B-B14F-4D97-AF65-F5344CB8AC3E}">
        <p14:creationId xmlns="" xmlns:p14="http://schemas.microsoft.com/office/powerpoint/2010/main" val="37806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Dílčí cíl</a:t>
            </a:r>
            <a:br>
              <a:rPr lang="cs-CZ" dirty="0" smtClean="0"/>
            </a:br>
            <a:r>
              <a:rPr lang="cs-CZ" dirty="0" smtClean="0"/>
              <a:t>„Podnikatelé v cestovní ruchu“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6997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cs-CZ" sz="3600" u="sng" dirty="0" smtClean="0"/>
              <a:t>Zvýšení atraktivnosti Podřipska budováním a modernizací </a:t>
            </a:r>
            <a:r>
              <a:rPr lang="cs-CZ" sz="3600" b="1" u="sng" dirty="0" smtClean="0"/>
              <a:t>podnikatelské infrastruktury a služeb cestovního ruchu</a:t>
            </a:r>
          </a:p>
          <a:p>
            <a:pPr marL="0" indent="0" algn="ctr">
              <a:buNone/>
            </a:pPr>
            <a:endParaRPr lang="cs-CZ" sz="3600" u="sng" dirty="0" smtClean="0"/>
          </a:p>
          <a:p>
            <a:pPr marL="0" indent="0" algn="just">
              <a:buNone/>
            </a:pPr>
            <a:r>
              <a:rPr lang="cs-CZ" sz="2400" u="sng" dirty="0" smtClean="0"/>
              <a:t>Opatření: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Vybudování a zkvalitnění infrastruktury pro rozvoj vybraných forem cestovního ruchu (cykloturistika, vodní turistika, jezdecká turistika a ekoturistika) na území Podřipska (tábořiště, kempy a jiné ubytovací kapacity, sportoviště, </a:t>
            </a:r>
            <a:r>
              <a:rPr lang="cs-CZ" sz="3200" dirty="0" err="1" smtClean="0"/>
              <a:t>wellness</a:t>
            </a:r>
            <a:r>
              <a:rPr lang="cs-CZ" sz="3200" dirty="0" smtClean="0"/>
              <a:t>, půjčovny a servisy kol, jízdárny, přístaviště)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Výstavba, rekonstrukce a obnova objektů pro potřeby poznávací či zážitkové turistiky s důrazem na prezentaci historie, tradic či tradičních řemesel na Podřipsku (skanzeny, </a:t>
            </a:r>
            <a:r>
              <a:rPr lang="cs-CZ" sz="3200" dirty="0" err="1" smtClean="0"/>
              <a:t>archeoparky</a:t>
            </a:r>
            <a:r>
              <a:rPr lang="cs-CZ" sz="3200" dirty="0" smtClean="0"/>
              <a:t>, starověké krčmy)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Rekonstrukce a revitalizace kulturních památek alespoň regionálního významu se záměrem využití pro cestovní ruch včetně návazné infrastruktury (např. muzea, informační centra, ubytování)</a:t>
            </a:r>
          </a:p>
        </p:txBody>
      </p:sp>
    </p:spTree>
    <p:extLst>
      <p:ext uri="{BB962C8B-B14F-4D97-AF65-F5344CB8AC3E}">
        <p14:creationId xmlns="" xmlns:p14="http://schemas.microsoft.com/office/powerpoint/2010/main" val="1378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 šablona</Template>
  <TotalTime>260</TotalTime>
  <Words>674</Words>
  <Application>Microsoft Office PowerPoint</Application>
  <PresentationFormat>Předvádění na obrazovce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MAS šablona</vt:lpstr>
      <vt:lpstr>2. setkání pracovních skupin</vt:lpstr>
      <vt:lpstr>Souhrnná SWOT analýza Silné, slabé stránky</vt:lpstr>
      <vt:lpstr>Souhrnná SWOT analýza Příležitosti a hrozby</vt:lpstr>
      <vt:lpstr>VIZE STRATEGIE</vt:lpstr>
      <vt:lpstr>VIZE STRATEGIE</vt:lpstr>
      <vt:lpstr>Strategický cíl</vt:lpstr>
      <vt:lpstr>Dílčí cíl „Zemědělci“</vt:lpstr>
      <vt:lpstr>Dílčí cíl prioritní „Ostatní podniky“</vt:lpstr>
      <vt:lpstr>Dílčí cíl „Podnikatelé v cestovní ruchu“</vt:lpstr>
      <vt:lpstr>Dílčí cíl „Veřejná infrastruktura v cestovní ruchu“</vt:lpstr>
      <vt:lpstr>Dílčí cíl „Marketing regionu“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setkání pracovní skupiny</dc:title>
  <dc:creator>Pracovní</dc:creator>
  <cp:lastModifiedBy>Uživatel</cp:lastModifiedBy>
  <cp:revision>31</cp:revision>
  <dcterms:created xsi:type="dcterms:W3CDTF">2014-08-18T06:42:01Z</dcterms:created>
  <dcterms:modified xsi:type="dcterms:W3CDTF">2014-08-25T11:41:27Z</dcterms:modified>
</cp:coreProperties>
</file>